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Relationship Id="rId4" Type="http://schemas.openxmlformats.org/officeDocument/2006/relationships/image" Target="../media/image0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8.png"/><Relationship Id="rId4" Type="http://schemas.openxmlformats.org/officeDocument/2006/relationships/image" Target="../media/image06.png"/><Relationship Id="rId5" Type="http://schemas.openxmlformats.org/officeDocument/2006/relationships/image" Target="../media/image0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png"/><Relationship Id="rId4" Type="http://schemas.openxmlformats.org/officeDocument/2006/relationships/image" Target="../media/image0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 Minutes to Lunch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Buffet Lunch</a:t>
            </a:r>
          </a:p>
        </p:txBody>
      </p:sp>
      <p:pic>
        <p:nvPicPr>
          <p:cNvPr id="90" name="Shape 90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22733" r="22732" t="0"/>
          <a:stretch/>
        </p:blipFill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Soups Only</a:t>
            </a:r>
          </a:p>
        </p:txBody>
      </p:sp>
      <p:pic>
        <p:nvPicPr>
          <p:cNvPr id="92" name="Shape 92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0" l="9346" r="9345" t="0"/>
          <a:stretch/>
        </p:blipFill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457200" y="27662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0" y="-434025"/>
            <a:ext cx="9144000" cy="7663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Clients do not pay fees ☹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fact or self-imposed belief ?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				</a:t>
            </a:r>
            <a:r>
              <a:rPr b="1"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barriers you need to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				overcome if you want to take a fee?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Learn the Do’s and Don’ts of charging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a fee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3762" y="381501"/>
            <a:ext cx="2887004" cy="2344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0332" y="2507165"/>
            <a:ext cx="2999893" cy="1704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18026" y="4587330"/>
            <a:ext cx="3020365" cy="1894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457200" y="144147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am selling movie tickets for Rs.200/-</a:t>
            </a:r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4642" y="2941725"/>
            <a:ext cx="3967365" cy="3535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457200" y="179543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b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Kaunsa Movie ?!?!</a:t>
            </a:r>
            <a:br>
              <a:rPr b="0" i="1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1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112" name="Shape 112"/>
          <p:cNvSpPr txBox="1"/>
          <p:nvPr/>
        </p:nvSpPr>
        <p:spPr>
          <a:xfrm>
            <a:off x="0" y="5224376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want to know what you are paying for </a:t>
            </a:r>
          </a:p>
        </p:txBody>
      </p:sp>
      <p:sp>
        <p:nvSpPr>
          <p:cNvPr id="113" name="Shape 113"/>
          <p:cNvSpPr/>
          <p:nvPr/>
        </p:nvSpPr>
        <p:spPr>
          <a:xfrm>
            <a:off x="1786602" y="2967334"/>
            <a:ext cx="5570793" cy="92333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1">
                <a:ln cap="flat" cmpd="sng" w="12700">
                  <a:solidFill>
                    <a:srgbClr val="054696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000000"/>
                </a:solidFill>
                <a:latin typeface="Calibri"/>
              </a:rPr>
              <a:t>Kaunsa Movie ?!?!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Movie Tickets 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5770" y="1895475"/>
            <a:ext cx="3638313" cy="2860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1053" y="1929001"/>
            <a:ext cx="4131553" cy="282721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/>
          <p:nvPr/>
        </p:nvSpPr>
        <p:spPr>
          <a:xfrm>
            <a:off x="996508" y="4980035"/>
            <a:ext cx="3081079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5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Rs.100/-</a:t>
            </a:r>
          </a:p>
        </p:txBody>
      </p:sp>
      <p:sp>
        <p:nvSpPr>
          <p:cNvPr id="122" name="Shape 122"/>
          <p:cNvSpPr/>
          <p:nvPr/>
        </p:nvSpPr>
        <p:spPr>
          <a:xfrm>
            <a:off x="5569308" y="4982382"/>
            <a:ext cx="2598261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5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Rs.200/-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457200" y="739450"/>
            <a:ext cx="8272808" cy="2523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client will pay – but when he see’s value in return</a:t>
            </a:r>
          </a:p>
          <a:p>
            <a:pPr indent="0" lvl="0" marL="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your value proposition and client relationship is a la Dangal – you will be able to charge a fee and client will be willing to pay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9600" y="3988825"/>
            <a:ext cx="5384700" cy="285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457200" y="64300"/>
            <a:ext cx="8229600" cy="18325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Overcoming  Barriers while charging fees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457200" y="1720024"/>
            <a:ext cx="8229600" cy="4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and upgrade your skills.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Internalize your value proposition 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Decide on an uncomplicated fee structure</a:t>
            </a:r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Experience</a:t>
            </a:r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/>
              <a:t>Industry Best Practices </a:t>
            </a:r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Additional services provided</a:t>
            </a:r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Skills or qualification you possess 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Communicate your value proposition along with the fee structure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Deliver Document and </a:t>
            </a:r>
            <a:r>
              <a:rPr lang="en-US" sz="2400"/>
              <a:t>C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ommunicate performance on a continuous basis</a:t>
            </a:r>
          </a:p>
          <a:p>
            <a:pPr indent="-3429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457200" y="144675"/>
            <a:ext cx="8229600" cy="1494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Do’s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457200" y="1768250"/>
            <a:ext cx="8229600" cy="379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your clients wisely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Easy to understand fee structure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flexible with payment terms-in the beginning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a system of Digital Invoicing &amp; receiving payments digitally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a good system of follow-up-Invest in CRM that sends reminders of due payments to clients</a:t>
            </a: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457200" y="401875"/>
            <a:ext cx="8229600" cy="787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457200" y="1462825"/>
            <a:ext cx="8229600" cy="3152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offer free/discounted services for ever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get disheartened-Let Free-Loaders Go ☹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Fees-No Service, but offer easy re-hops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